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45"/>
  </p:notesMasterIdLst>
  <p:sldIdLst>
    <p:sldId id="277" r:id="rId3"/>
    <p:sldId id="548" r:id="rId4"/>
    <p:sldId id="737" r:id="rId5"/>
    <p:sldId id="735" r:id="rId6"/>
    <p:sldId id="734" r:id="rId7"/>
    <p:sldId id="707" r:id="rId8"/>
    <p:sldId id="736" r:id="rId9"/>
    <p:sldId id="625" r:id="rId10"/>
    <p:sldId id="626" r:id="rId11"/>
    <p:sldId id="627" r:id="rId12"/>
    <p:sldId id="628" r:id="rId13"/>
    <p:sldId id="695" r:id="rId14"/>
    <p:sldId id="629" r:id="rId15"/>
    <p:sldId id="630" r:id="rId16"/>
    <p:sldId id="699" r:id="rId17"/>
    <p:sldId id="712" r:id="rId18"/>
    <p:sldId id="631" r:id="rId19"/>
    <p:sldId id="698" r:id="rId20"/>
    <p:sldId id="632" r:id="rId21"/>
    <p:sldId id="633" r:id="rId22"/>
    <p:sldId id="638" r:id="rId23"/>
    <p:sldId id="639" r:id="rId24"/>
    <p:sldId id="640" r:id="rId25"/>
    <p:sldId id="641" r:id="rId26"/>
    <p:sldId id="642" r:id="rId27"/>
    <p:sldId id="713" r:id="rId28"/>
    <p:sldId id="700" r:id="rId29"/>
    <p:sldId id="701" r:id="rId30"/>
    <p:sldId id="702" r:id="rId31"/>
    <p:sldId id="643" r:id="rId32"/>
    <p:sldId id="644" r:id="rId33"/>
    <p:sldId id="648" r:id="rId34"/>
    <p:sldId id="649" r:id="rId35"/>
    <p:sldId id="694" r:id="rId36"/>
    <p:sldId id="650" r:id="rId37"/>
    <p:sldId id="651" r:id="rId38"/>
    <p:sldId id="652" r:id="rId39"/>
    <p:sldId id="653" r:id="rId40"/>
    <p:sldId id="654" r:id="rId41"/>
    <p:sldId id="692" r:id="rId42"/>
    <p:sldId id="693" r:id="rId43"/>
    <p:sldId id="517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BDC11F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9137" autoAdjust="0"/>
  </p:normalViewPr>
  <p:slideViewPr>
    <p:cSldViewPr>
      <p:cViewPr varScale="1">
        <p:scale>
          <a:sx n="72" d="100"/>
          <a:sy n="72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82548-1889-47D3-BC8E-8518858F4076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E8A7C-228C-4810-8C08-00E88F34BBE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33152-8BD7-42C7-B7AD-F612DE7F24F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74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ADE936-CC25-4A09-9340-FF0A552CA67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AB6E0-AB37-4069-939F-2714141E68A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3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8EE2D4-5CE0-4694-8170-858E03F20A4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06025-A9E9-4F42-8B54-A7B7221F771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8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C9F1C-2609-44AC-A3A8-166B97017D0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7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60333-0EAF-4B23-A0E6-F80B2AD947F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1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C1E90-B7BF-456C-B042-F135E792D012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4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06F8B-59A7-432D-91B0-E93768347F8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66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F61C-AD68-4AEA-A859-8DE116CBA21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1CFF7-3450-43E4-B3C9-406C0800D24D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2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C22BCB-338E-4261-84F9-CD59B3AED3D7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64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5566E-7E00-4214-A71B-46EDB5C4D63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638F1-2C44-4FD7-BCCF-0D1C47D0133C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98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716F3-8048-4F4D-B66B-B0EFF4228FD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88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9FB726-ED23-42EC-B311-DC01BC2E32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B0E5E-695D-4598-9725-FDCD5197DD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4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CA63-121A-4D33-98C8-4C95EB1AB472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3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F2B28-C168-44B0-9F43-3C1A4DC37EB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0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213B8-AC58-4B35-86C0-C9FA261677A7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1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99658-4E20-412E-B8F3-85D6A427422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8C1FA-10A7-4C73-A2E8-A6EA2F268A16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9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4E04C-6AEC-4436-B75F-43744C7143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7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C32A9-A484-4139-B7D3-5B4AE65753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FAA25D-12D5-47BC-90EB-2D641E69CF62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2157F-C715-4188-AF1D-E7580B639F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12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CAA58E-35CD-43D8-B8A0-FB8150CC3A97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CFADA6-8CAE-45D7-BE41-82BB0230C8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4741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CA7309-5019-44A9-9CE2-138A1B946191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D7B4C-D9A5-450A-AADB-122ADABAD8D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123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044A-7527-4437-9C15-70C45E7C209B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F33-80FF-452C-ACE9-B8ED3373E79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174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1C125E8-216B-4260-B417-3DDAAED56703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DCCF9A5-2225-4D38-8493-AE1CF6E06C2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415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DA86-98E9-4045-A1EA-B1F0C45FEB93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9190-379D-4ADA-94B1-1FDF9F28A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1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86F1-00E3-47B5-82E5-2E8D4E43DE84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994-F79E-42D5-845F-7365D1CE9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10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513D-80D4-48ED-8900-94BA74EC5D3E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B389-681A-43C7-BAEB-8901AD306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814A-311B-4F58-BFD6-703FDBB55EB0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CB-5C7B-4CB9-AB81-8D96176299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03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A479-5BCC-488D-AE6A-DCB81C7C430B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D6B-0CA3-44E6-B366-E4A6327D6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222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45F9-9ABD-4F24-8731-3E5AB92FE0B5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D7E6-4BEC-44CF-9FD3-35D995A55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4128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3696203-2E93-45C6-BF95-ED272E3B354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8546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536-D7FC-4C6D-BD98-7ACF0A5583E8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185-A1A2-45AE-B115-C1136C4B9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832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D69-0DE6-4125-AAFC-A116D0649143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F63-71ED-47F3-9770-446C12642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7285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55DA-5261-4BEC-9891-E0D9998F02F1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FA45-D1BB-405A-B693-4DF35150E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65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DA7-723B-4AE1-A77C-CC45E990237C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3FA-5F21-4CCF-992A-A9F6BD8F7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88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64C5-4592-4BB4-899B-0D54EBAED4C4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3A9F-C1C5-40C2-9EC6-BEB63523C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90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7B0-81F3-4005-A657-8EA242A4E4A2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16E-5D60-48A4-B562-C31411C59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668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E575941-252E-4A48-A26B-77F9DD370683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B3ED130-5B6B-4086-A6F3-E271F10719F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4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6087F8C-0113-4856-87FD-50558FA64E39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1262135-F945-4F7B-98C7-20F91B22856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3633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4343-C91D-4E28-AD07-EE44447B3366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B55B-16E4-420C-8869-00382334D2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982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375248-8724-4E1A-99B1-66D3005B666D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6A4A02-E950-47D0-A093-4FF6B61D5FD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30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E996-0DA3-4172-AED1-D4E67DA0B357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C7D-55CA-4510-B03D-8B3B1C5BB2C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319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44F5F-2A2E-4325-8077-EB483F759F4C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7FD9D3-CC37-49E8-A373-C441980999F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3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655D10-C462-4FAF-B2C7-6AB1944D2C05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19C6DD-BC98-4E06-8332-BCF7E8C92D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802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76F9D-52F6-485D-8EB9-0E2AA2FC93B9}" type="datetimeFigureOut">
              <a:rPr lang="pt-BR"/>
              <a:pPr>
                <a:defRPr/>
              </a:pPr>
              <a:t>17/03/2024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2278C-A533-4625-83E3-4C855E98EB8C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7ED14-2D3E-4E2A-87FF-593A651DF246}" type="datetimeFigureOut">
              <a:rPr lang="pt-BR"/>
              <a:pPr>
                <a:defRPr/>
              </a:pPr>
              <a:t>17/03/2024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F6275-107D-4755-B34D-7CECAE41E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685" r:id="rId2"/>
    <p:sldLayoutId id="2147484708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709" r:id="rId9"/>
    <p:sldLayoutId id="2147484691" r:id="rId10"/>
    <p:sldLayoutId id="2147484692" r:id="rId11"/>
    <p:sldLayoutId id="2147484693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sz="1900" b="1" dirty="0">
                <a:solidFill>
                  <a:schemeClr val="tx1"/>
                </a:solidFill>
              </a:rPr>
              <a:t> Ms. Leonardo E.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30 de </a:t>
            </a:r>
            <a:r>
              <a:rPr lang="en-US" sz="1900" dirty="0" err="1">
                <a:solidFill>
                  <a:schemeClr val="tx1"/>
                </a:solidFill>
              </a:rPr>
              <a:t>Março</a:t>
            </a:r>
            <a:r>
              <a:rPr lang="en-US" sz="1900">
                <a:solidFill>
                  <a:schemeClr val="tx1"/>
                </a:solidFill>
              </a:rPr>
              <a:t>, 2024.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408363"/>
            <a:ext cx="7273925" cy="957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sz="2400" dirty="0">
                <a:solidFill>
                  <a:schemeClr val="accent2"/>
                </a:solidFill>
              </a:rPr>
              <a:t>Classificação e </a:t>
            </a:r>
            <a:r>
              <a:rPr sz="2400">
                <a:solidFill>
                  <a:schemeClr val="accent2"/>
                </a:solidFill>
              </a:rPr>
              <a:t>Reino Animal</a:t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037013"/>
            <a:ext cx="7273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Classificação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 dos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Organismos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Platelmintos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Classificação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 e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Verminoses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80265" cy="178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0" y="1341438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Verme adulto 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saginata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Verme adulto 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</a:p>
        </p:txBody>
      </p:sp>
      <p:pic>
        <p:nvPicPr>
          <p:cNvPr id="9220" name="Picture 4" descr="http://upload.wikimedia.org/wikipedia/commons/e/e2/Taenia_saginata_adult_5260_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076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fakhrunita.byethost14.com/Image/Taenia-sagin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924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8451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classconnection.s3.amazonaws.com/255/flashcards/305255/jpg/taenia_saginata_vs._sol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62138"/>
            <a:ext cx="66611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10244" name="Retângulo 5"/>
          <p:cNvSpPr>
            <a:spLocks noChangeArrowheads="1"/>
          </p:cNvSpPr>
          <p:nvPr/>
        </p:nvSpPr>
        <p:spPr bwMode="auto">
          <a:xfrm>
            <a:off x="1416050" y="1268413"/>
            <a:ext cx="234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saginata</a:t>
            </a: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Retângulo 7"/>
          <p:cNvSpPr>
            <a:spLocks noChangeArrowheads="1"/>
          </p:cNvSpPr>
          <p:nvPr/>
        </p:nvSpPr>
        <p:spPr bwMode="auto">
          <a:xfrm>
            <a:off x="5232400" y="1268413"/>
            <a:ext cx="207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</a:p>
        </p:txBody>
      </p:sp>
    </p:spTree>
    <p:extLst>
      <p:ext uri="{BB962C8B-B14F-4D97-AF65-F5344CB8AC3E}">
        <p14:creationId xmlns:p14="http://schemas.microsoft.com/office/powerpoint/2010/main" val="21805451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nia esqu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48488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945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11267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9" name="CaixaDeTexto 13"/>
          <p:cNvSpPr txBox="1">
            <a:spLocks noChangeArrowheads="1"/>
          </p:cNvSpPr>
          <p:nvPr/>
        </p:nvSpPr>
        <p:spPr bwMode="auto">
          <a:xfrm>
            <a:off x="0" y="1862138"/>
            <a:ext cx="442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</a:p>
        </p:txBody>
      </p:sp>
      <p:sp>
        <p:nvSpPr>
          <p:cNvPr id="11270" name="CaixaDeTexto 14"/>
          <p:cNvSpPr txBox="1">
            <a:spLocks noChangeArrowheads="1"/>
          </p:cNvSpPr>
          <p:nvPr/>
        </p:nvSpPr>
        <p:spPr bwMode="auto">
          <a:xfrm>
            <a:off x="4716463" y="1936750"/>
            <a:ext cx="4427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saginata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2798763"/>
            <a:ext cx="4427538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Seres humanos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Suínos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16463" y="2798763"/>
            <a:ext cx="4427537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Seres humanos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Bovinos</a:t>
            </a:r>
          </a:p>
        </p:txBody>
      </p:sp>
    </p:spTree>
    <p:extLst>
      <p:ext uri="{BB962C8B-B14F-4D97-AF65-F5344CB8AC3E}">
        <p14:creationId xmlns:p14="http://schemas.microsoft.com/office/powerpoint/2010/main" val="288777128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12291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CaixaDeTexto 15"/>
          <p:cNvSpPr txBox="1">
            <a:spLocks noChangeArrowheads="1"/>
          </p:cNvSpPr>
          <p:nvPr/>
        </p:nvSpPr>
        <p:spPr bwMode="auto">
          <a:xfrm>
            <a:off x="323850" y="1341438"/>
            <a:ext cx="84963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Ingestão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carnes cruas, mal passadas, mal cozidas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mal assadas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suínos ou bovinos contendo as larvas cisticerco, da solitária.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385344"/>
            <a:ext cx="8207375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4777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12" y="1"/>
            <a:ext cx="5791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295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2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9257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13315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CaixaDeTexto 15"/>
          <p:cNvSpPr txBox="1">
            <a:spLocks noChangeArrowheads="1"/>
          </p:cNvSpPr>
          <p:nvPr/>
        </p:nvSpPr>
        <p:spPr bwMode="auto">
          <a:xfrm>
            <a:off x="0" y="14843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CaixaDeTexto 8"/>
          <p:cNvSpPr txBox="1">
            <a:spLocks noChangeArrowheads="1"/>
          </p:cNvSpPr>
          <p:nvPr/>
        </p:nvSpPr>
        <p:spPr bwMode="auto">
          <a:xfrm>
            <a:off x="0" y="1412875"/>
            <a:ext cx="658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Ciclo da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4550"/>
            <a:ext cx="639934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3965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eniase ci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53188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1122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14339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CaixaDeTexto 15"/>
          <p:cNvSpPr txBox="1">
            <a:spLocks noChangeArrowheads="1"/>
          </p:cNvSpPr>
          <p:nvPr/>
        </p:nvSpPr>
        <p:spPr bwMode="auto">
          <a:xfrm>
            <a:off x="0" y="14843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CaixaDeTexto 8"/>
          <p:cNvSpPr txBox="1">
            <a:spLocks noChangeArrowheads="1"/>
          </p:cNvSpPr>
          <p:nvPr/>
        </p:nvSpPr>
        <p:spPr bwMode="auto">
          <a:xfrm>
            <a:off x="0" y="1412875"/>
            <a:ext cx="658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Ciclo da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saginata</a:t>
            </a:r>
          </a:p>
        </p:txBody>
      </p:sp>
      <p:pic>
        <p:nvPicPr>
          <p:cNvPr id="14343" name="Picture 2" descr="http://interna.coceducacao.com.br/ebook/content/pictures/2002-21-142-11-i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086"/>
            <a:ext cx="4503001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62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4437" y="2780928"/>
            <a:ext cx="63859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/>
              <a:t>Filo </a:t>
            </a:r>
            <a:r>
              <a:rPr lang="pt-BR" sz="6600" dirty="0" err="1"/>
              <a:t>Platelmintea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217118650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15363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5" name="CaixaDeTexto 15"/>
          <p:cNvSpPr txBox="1">
            <a:spLocks noChangeArrowheads="1"/>
          </p:cNvSpPr>
          <p:nvPr/>
        </p:nvSpPr>
        <p:spPr bwMode="auto">
          <a:xfrm>
            <a:off x="0" y="14843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CaixaDeTexto 8"/>
          <p:cNvSpPr txBox="1">
            <a:spLocks noChangeArrowheads="1"/>
          </p:cNvSpPr>
          <p:nvPr/>
        </p:nvSpPr>
        <p:spPr bwMode="auto">
          <a:xfrm>
            <a:off x="0" y="1412875"/>
            <a:ext cx="9144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 definitivo: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Abriga a forma adulta do parasita, onde ocorre a reprodução sexuada e formação de ovos.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 intermediário: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Abriga a forma larval do parasita, onde pode ocorrer a reprodução assexuada.</a:t>
            </a:r>
            <a:endParaRPr kumimoji="0" lang="pt-BR" altLang="pt-BR" sz="3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Teníase...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</a:t>
            </a: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 hospedeiro definitivo.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Porco/Boi</a:t>
            </a: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são hospedeiros intermediários.</a:t>
            </a:r>
          </a:p>
        </p:txBody>
      </p:sp>
    </p:spTree>
    <p:extLst>
      <p:ext uri="{BB962C8B-B14F-4D97-AF65-F5344CB8AC3E}">
        <p14:creationId xmlns:p14="http://schemas.microsoft.com/office/powerpoint/2010/main" val="391641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CISTICERCOSE</a:t>
            </a:r>
          </a:p>
        </p:txBody>
      </p:sp>
    </p:spTree>
    <p:extLst>
      <p:ext uri="{BB962C8B-B14F-4D97-AF65-F5344CB8AC3E}">
        <p14:creationId xmlns:p14="http://schemas.microsoft.com/office/powerpoint/2010/main" val="161821377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21507" name="Retângulo 7"/>
          <p:cNvSpPr>
            <a:spLocks noChangeArrowheads="1"/>
          </p:cNvSpPr>
          <p:nvPr/>
        </p:nvSpPr>
        <p:spPr bwMode="auto">
          <a:xfrm>
            <a:off x="0" y="141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Larva 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cisticerco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pt-BR" altLang="pt-BR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</a:t>
            </a:r>
            <a:r>
              <a:rPr kumimoji="0" lang="pt-BR" altLang="pt-B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solium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508" name="Picture 8" descr="http://anatpat.unicamp.br/neuroinfl21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54356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ttp://4.bp.blogspot.com/-LYVxr6jtw50/TojmxcQhhaI/AAAAAAAAAEg/0o3v8pRO_-Y/s320/cisticerco+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420938"/>
            <a:ext cx="3613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>
            <a:off x="5867400" y="2852738"/>
            <a:ext cx="865188" cy="1008062"/>
          </a:xfrm>
          <a:prstGeom prst="straightConnector1">
            <a:avLst/>
          </a:prstGeom>
          <a:ln w="666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11" name="Picture 12" descr="http://upload.wikimedia.org/wikipedia/commons/thumb/1/1f/Finne_bewaffneter_Bandwurm-drawing.jpg/180px-Finne_bewaffneter_Bandwurm-draw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084763"/>
            <a:ext cx="27987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4884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22531" name="CaixaDeTexto 13"/>
          <p:cNvSpPr txBox="1">
            <a:spLocks noChangeArrowheads="1"/>
          </p:cNvSpPr>
          <p:nvPr/>
        </p:nvSpPr>
        <p:spPr bwMode="auto">
          <a:xfrm>
            <a:off x="250825" y="1484313"/>
            <a:ext cx="88931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Através da </a:t>
            </a: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ingestão </a:t>
            </a: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ovos</a:t>
            </a: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-BR" altLang="pt-BR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presentes na água e/ou nos alimentos.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Obs: O homem faz o papel do porco, o hospedeiro intermediário.</a:t>
            </a:r>
            <a:endParaRPr kumimoji="0" lang="pt-BR" altLang="pt-BR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872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 descr="ciclocisticerc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18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1823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016001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24579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CaixaDeTexto 5"/>
          <p:cNvSpPr txBox="1">
            <a:spLocks noChangeArrowheads="1"/>
          </p:cNvSpPr>
          <p:nvPr/>
        </p:nvSpPr>
        <p:spPr bwMode="auto">
          <a:xfrm>
            <a:off x="0" y="908050"/>
            <a:ext cx="9144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2" name="CaixaDeTexto 9"/>
          <p:cNvSpPr txBox="1">
            <a:spLocks noChangeArrowheads="1"/>
          </p:cNvSpPr>
          <p:nvPr/>
        </p:nvSpPr>
        <p:spPr bwMode="auto">
          <a:xfrm>
            <a:off x="144463" y="1325563"/>
            <a:ext cx="88915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Larvas no cérebro (Neurocisticersose)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alt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Dores de cabeça;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Ataques epilépticos;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Convulsões;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Vômitos;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Crises de fúria e irritação.</a:t>
            </a:r>
          </a:p>
        </p:txBody>
      </p:sp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32035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27519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1"/>
          <a:stretch/>
        </p:blipFill>
        <p:spPr bwMode="auto">
          <a:xfrm>
            <a:off x="251520" y="133066"/>
            <a:ext cx="457200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Resultado de imagem para neurocisticerc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07" y="613806"/>
            <a:ext cx="2740306" cy="324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Resultado de imagem para neurocisticerco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0"/>
          <a:stretch/>
        </p:blipFill>
        <p:spPr bwMode="auto">
          <a:xfrm>
            <a:off x="1721321" y="4531757"/>
            <a:ext cx="5514975" cy="206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1673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865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27651" name="Picture 4" descr="DSC06107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578"/>
            <a:ext cx="800100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65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06104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1560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88" y="131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29699" name="Picture 4" descr="neuinfl32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913"/>
            <a:ext cx="85344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990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latelmintos caracteristicas gerais">
            <a:extLst>
              <a:ext uri="{FF2B5EF4-FFF2-40B4-BE49-F238E27FC236}">
                <a16:creationId xmlns:a16="http://schemas.microsoft.com/office/drawing/2014/main" id="{7B26C1B2-7F4A-427F-9A97-CEBBA733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" y="836712"/>
            <a:ext cx="7859216" cy="5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4581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016001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25603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5" name="CaixaDeTexto 5"/>
          <p:cNvSpPr txBox="1">
            <a:spLocks noChangeArrowheads="1"/>
          </p:cNvSpPr>
          <p:nvPr/>
        </p:nvSpPr>
        <p:spPr bwMode="auto">
          <a:xfrm>
            <a:off x="0" y="908050"/>
            <a:ext cx="9144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6" name="CaixaDeTexto 9"/>
          <p:cNvSpPr txBox="1">
            <a:spLocks noChangeArrowheads="1"/>
          </p:cNvSpPr>
          <p:nvPr/>
        </p:nvSpPr>
        <p:spPr bwMode="auto">
          <a:xfrm>
            <a:off x="144463" y="1325563"/>
            <a:ext cx="8891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Larvas nos músculos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alt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Dores musculares;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357563"/>
            <a:ext cx="41227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http://www.patooral.bravepages.com/fotosCasos/2003/Cisticercosis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73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5305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016001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26627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CaixaDeTexto 5"/>
          <p:cNvSpPr txBox="1">
            <a:spLocks noChangeArrowheads="1"/>
          </p:cNvSpPr>
          <p:nvPr/>
        </p:nvSpPr>
        <p:spPr bwMode="auto">
          <a:xfrm>
            <a:off x="0" y="908050"/>
            <a:ext cx="9144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0" name="CaixaDeTexto 9"/>
          <p:cNvSpPr txBox="1">
            <a:spLocks noChangeArrowheads="1"/>
          </p:cNvSpPr>
          <p:nvPr/>
        </p:nvSpPr>
        <p:spPr bwMode="auto">
          <a:xfrm>
            <a:off x="107950" y="981075"/>
            <a:ext cx="88915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Larvas nos olhos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alt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Dores;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- Deficiência visual;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Cegueira;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51175"/>
            <a:ext cx="450056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http://www.scielo.br/img/revistas/abo/v70n6/a23fig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725"/>
            <a:ext cx="43561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7348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323975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ESQUISTOSSOMOSE</a:t>
            </a:r>
          </a:p>
        </p:txBody>
      </p:sp>
    </p:spTree>
    <p:extLst>
      <p:ext uri="{BB962C8B-B14F-4D97-AF65-F5344CB8AC3E}">
        <p14:creationId xmlns:p14="http://schemas.microsoft.com/office/powerpoint/2010/main" val="255946779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31747" name="Retângulo 7"/>
          <p:cNvSpPr>
            <a:spLocks noChangeArrowheads="1"/>
          </p:cNvSpPr>
          <p:nvPr/>
        </p:nvSpPr>
        <p:spPr bwMode="auto">
          <a:xfrm>
            <a:off x="0" y="1557338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Verme: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Schistosoma mansoni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Vive no sistema intra-hepático (dentro de vasos do fígado)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3816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http://www.k-state.edu/parasitology/625tutorials/FIGmansoni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2411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http://www.cdc.gov/dpdx/images/schistosomiasis/S_mansoni_adult_Lammi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29000"/>
            <a:ext cx="2881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0777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squistossomo 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8413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32771" name="Retângulo 7"/>
          <p:cNvSpPr>
            <a:spLocks noChangeArrowheads="1"/>
          </p:cNvSpPr>
          <p:nvPr/>
        </p:nvSpPr>
        <p:spPr bwMode="auto">
          <a:xfrm>
            <a:off x="0" y="141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Fases larvais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Schistosoma mansoni</a:t>
            </a:r>
          </a:p>
        </p:txBody>
      </p:sp>
      <p:pic>
        <p:nvPicPr>
          <p:cNvPr id="32772" name="Picture 2" descr="http://interna.coceducacao.com.br/ebook/content/pictures/2002-21-142-10-i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113"/>
            <a:ext cx="291623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CaixaDeTexto 8"/>
          <p:cNvSpPr txBox="1">
            <a:spLocks noChangeArrowheads="1"/>
          </p:cNvSpPr>
          <p:nvPr/>
        </p:nvSpPr>
        <p:spPr bwMode="auto">
          <a:xfrm>
            <a:off x="3348038" y="2420938"/>
            <a:ext cx="5795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Larva Miracídio (Ciliada)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alt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Larva Cercária (Cauda bífida)</a:t>
            </a:r>
          </a:p>
        </p:txBody>
      </p:sp>
      <p:pic>
        <p:nvPicPr>
          <p:cNvPr id="32774" name="Picture 4" descr="http://www.sabedoria.ebrasil.net/db/biologia/estudos/biologia/biologiag/esquist_miraci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76750"/>
            <a:ext cx="2047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http://faculty.ksu.edu.sa/70917/Pictures%20Library/cercaria,%20the%20human%20infective%20stage%20of%20Schistosomia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2771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8980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33795" name="Retângulo 7"/>
          <p:cNvSpPr>
            <a:spLocks noChangeArrowheads="1"/>
          </p:cNvSpPr>
          <p:nvPr/>
        </p:nvSpPr>
        <p:spPr bwMode="auto">
          <a:xfrm>
            <a:off x="0" y="141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ovo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Schistosoma mansoni</a:t>
            </a:r>
          </a:p>
        </p:txBody>
      </p:sp>
      <p:sp>
        <p:nvSpPr>
          <p:cNvPr id="33796" name="CaixaDeTexto 8"/>
          <p:cNvSpPr txBox="1">
            <a:spLocks noChangeArrowheads="1"/>
          </p:cNvSpPr>
          <p:nvPr/>
        </p:nvSpPr>
        <p:spPr bwMode="auto">
          <a:xfrm>
            <a:off x="0" y="24209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Contém uma espícula lateral </a:t>
            </a:r>
          </a:p>
        </p:txBody>
      </p:sp>
      <p:pic>
        <p:nvPicPr>
          <p:cNvPr id="33797" name="Picture 2" descr="http://www.farmacia.ufmg.br/ACT/atlas/ovoshisto4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7799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www.dec.ufcg.edu.br/saneamento/Image26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42846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5583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557338"/>
            <a:ext cx="4500563" cy="24923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Seres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Definitivos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0" y="1557338"/>
            <a:ext cx="4572000" cy="24923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Caramujos </a:t>
            </a:r>
            <a:r>
              <a:rPr kumimoji="0" lang="pt-B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Biomphalaria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intermediário</a:t>
            </a:r>
          </a:p>
        </p:txBody>
      </p:sp>
      <p:pic>
        <p:nvPicPr>
          <p:cNvPr id="34821" name="Picture 2" descr="http://www.xenophora.org/Iconographie/Planorbidae/Biomphalaria%20glabrata%2013/Biomphalaria%20glabrata%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927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http://www.fiocruz.br/ioc/media/biomphalaria_dent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594225"/>
            <a:ext cx="30178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http://faculty.ksu.edu.sa/70917/Pictures%20Library/biomphala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250"/>
            <a:ext cx="24844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9617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pic>
        <p:nvPicPr>
          <p:cNvPr id="35843" name="Imagem 7" descr="cicloschi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1188"/>
            <a:ext cx="50419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aixaDeTexto 5"/>
          <p:cNvSpPr txBox="1">
            <a:spLocks noChangeArrowheads="1"/>
          </p:cNvSpPr>
          <p:nvPr/>
        </p:nvSpPr>
        <p:spPr bwMode="auto">
          <a:xfrm>
            <a:off x="0" y="1268413"/>
            <a:ext cx="91440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Penetração ativa da larva </a:t>
            </a: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cercária</a:t>
            </a:r>
            <a:r>
              <a:rPr kumimoji="0" lang="pt-BR" alt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 pele</a:t>
            </a:r>
          </a:p>
        </p:txBody>
      </p:sp>
      <p:sp>
        <p:nvSpPr>
          <p:cNvPr id="35845" name="CaixaDeTexto 7"/>
          <p:cNvSpPr txBox="1">
            <a:spLocks noChangeArrowheads="1"/>
          </p:cNvSpPr>
          <p:nvPr/>
        </p:nvSpPr>
        <p:spPr bwMode="auto">
          <a:xfrm>
            <a:off x="0" y="4292600"/>
            <a:ext cx="2195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Lagoa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48488" y="2492375"/>
            <a:ext cx="21955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Margem da Lagoa</a:t>
            </a:r>
          </a:p>
        </p:txBody>
      </p:sp>
      <p:sp>
        <p:nvSpPr>
          <p:cNvPr id="35847" name="CaixaDeTexto 9"/>
          <p:cNvSpPr txBox="1">
            <a:spLocks noChangeArrowheads="1"/>
          </p:cNvSpPr>
          <p:nvPr/>
        </p:nvSpPr>
        <p:spPr bwMode="auto">
          <a:xfrm>
            <a:off x="6948488" y="4221163"/>
            <a:ext cx="2195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Lagoa</a:t>
            </a:r>
          </a:p>
        </p:txBody>
      </p:sp>
    </p:spTree>
    <p:extLst>
      <p:ext uri="{BB962C8B-B14F-4D97-AF65-F5344CB8AC3E}">
        <p14:creationId xmlns:p14="http://schemas.microsoft.com/office/powerpoint/2010/main" val="345531379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36867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1412875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Dermatite cercariana (inflamação na pele);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Dores abdominais, diarreia, febre e vômitos;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Fibrose hepática, lesões no baço e Ascite (barriga d’água)</a:t>
            </a: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30371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http://www.mdsaude.com/wp-content/uploads/2011/11/coceira+do+nadador+esquistossom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26558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16338"/>
            <a:ext cx="22685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72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2E41-7946-41B0-B48B-F850FF45F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723900"/>
          </a:xfrm>
        </p:spPr>
        <p:txBody>
          <a:bodyPr/>
          <a:lstStyle/>
          <a:p>
            <a:r>
              <a:rPr lang="en-US" sz="4000" dirty="0"/>
              <a:t>Sistema </a:t>
            </a:r>
            <a:r>
              <a:rPr lang="en-US" sz="4000" b="1" i="1" dirty="0" err="1"/>
              <a:t>Digestório</a:t>
            </a:r>
            <a:r>
              <a:rPr lang="en-US" sz="4000" b="1" i="1" dirty="0"/>
              <a:t>, </a:t>
            </a:r>
            <a:r>
              <a:rPr lang="en-US" sz="4000" b="1" i="1" dirty="0" err="1"/>
              <a:t>Nervoso</a:t>
            </a:r>
            <a:r>
              <a:rPr lang="en-US" sz="4000" b="1" i="1" dirty="0"/>
              <a:t> e </a:t>
            </a:r>
            <a:r>
              <a:rPr lang="en-US" sz="4000" b="1" i="1" dirty="0" err="1"/>
              <a:t>Excretor</a:t>
            </a:r>
            <a:endParaRPr lang="pt-BR" sz="4000" b="1" i="1" dirty="0"/>
          </a:p>
        </p:txBody>
      </p:sp>
      <p:pic>
        <p:nvPicPr>
          <p:cNvPr id="4098" name="Picture 2" descr="Resultado de imagem para platelmintos caracteristicas gerais">
            <a:extLst>
              <a:ext uri="{FF2B5EF4-FFF2-40B4-BE49-F238E27FC236}">
                <a16:creationId xmlns:a16="http://schemas.microsoft.com/office/drawing/2014/main" id="{CC1A4DEA-4030-44F2-8E4C-E67F6F37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4" y="1052736"/>
            <a:ext cx="8888232" cy="39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latelmintos caracteristicas gerais">
            <a:extLst>
              <a:ext uri="{FF2B5EF4-FFF2-40B4-BE49-F238E27FC236}">
                <a16:creationId xmlns:a16="http://schemas.microsoft.com/office/drawing/2014/main" id="{834A6238-7F0C-4302-99AB-096833A3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9" r="26263" b="31400"/>
          <a:stretch/>
        </p:blipFill>
        <p:spPr bwMode="auto">
          <a:xfrm>
            <a:off x="148264" y="5180840"/>
            <a:ext cx="5204854" cy="14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14DD9-74F8-4DF2-AC55-B4EFF3B1D750}"/>
              </a:ext>
            </a:extLst>
          </p:cNvPr>
          <p:cNvSpPr/>
          <p:nvPr/>
        </p:nvSpPr>
        <p:spPr>
          <a:xfrm>
            <a:off x="4604725" y="6237312"/>
            <a:ext cx="1111655" cy="44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90193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Sintomas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09788"/>
            <a:ext cx="4419600" cy="4724400"/>
          </a:xfrm>
        </p:spPr>
        <p:txBody>
          <a:bodyPr/>
          <a:lstStyle/>
          <a:p>
            <a:pPr eaLnBrk="1" hangingPunct="1"/>
            <a:r>
              <a:rPr lang="pt-BR" altLang="pt-BR" dirty="0"/>
              <a:t>Problemas no fígado, baço e intestino;</a:t>
            </a:r>
          </a:p>
          <a:p>
            <a:pPr eaLnBrk="1" hangingPunct="1"/>
            <a:r>
              <a:rPr lang="pt-BR" altLang="pt-BR" dirty="0"/>
              <a:t>Diarréias, dores abdominais e emagrecimento;</a:t>
            </a:r>
          </a:p>
        </p:txBody>
      </p:sp>
      <p:pic>
        <p:nvPicPr>
          <p:cNvPr id="13316" name="Picture 4" descr="crianca com barriga dá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98913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9244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rmatite cerca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14300"/>
            <a:ext cx="512603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34948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32772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latelmintos caracteristicas gerais">
            <a:extLst>
              <a:ext uri="{FF2B5EF4-FFF2-40B4-BE49-F238E27FC236}">
                <a16:creationId xmlns:a16="http://schemas.microsoft.com/office/drawing/2014/main" id="{5B8A0823-8692-42D1-B87C-E8246F538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1" b="14300"/>
          <a:stretch/>
        </p:blipFill>
        <p:spPr bwMode="auto">
          <a:xfrm>
            <a:off x="25829" y="1769765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592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Classificação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4876800" cy="5638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b="1" u="sng" dirty="0"/>
              <a:t>Turbellaria</a:t>
            </a:r>
            <a:r>
              <a:rPr lang="pt-BR" sz="2800" dirty="0"/>
              <a:t> – Aquáticos e de vida livre.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dirty="0"/>
              <a:t>     - ex.: Planária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b="1" u="sng" dirty="0" err="1"/>
              <a:t>Trematoda</a:t>
            </a:r>
            <a:r>
              <a:rPr lang="pt-BR" sz="2800" dirty="0"/>
              <a:t> – Parasitas com ventosas de fixação.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dirty="0"/>
              <a:t>      - ex.: Esquistossomo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b="1" u="sng" dirty="0" err="1"/>
              <a:t>Cestoda</a:t>
            </a:r>
            <a:r>
              <a:rPr lang="pt-BR" sz="2800" dirty="0"/>
              <a:t> – Parasitas com corpo formado por segmentos.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800" dirty="0"/>
              <a:t>      - ex.: Tênia</a:t>
            </a:r>
          </a:p>
        </p:txBody>
      </p:sp>
      <p:pic>
        <p:nvPicPr>
          <p:cNvPr id="7172" name="Picture 4" descr="planaria fo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48" y="980728"/>
            <a:ext cx="1701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chistosoma_cop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29" y="2420888"/>
            <a:ext cx="1501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enia esquema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9" b="59352"/>
          <a:stretch>
            <a:fillRect/>
          </a:stretch>
        </p:blipFill>
        <p:spPr bwMode="auto">
          <a:xfrm>
            <a:off x="7469509" y="4509120"/>
            <a:ext cx="13509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491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latelmintos caracteristicas gerais">
            <a:extLst>
              <a:ext uri="{FF2B5EF4-FFF2-40B4-BE49-F238E27FC236}">
                <a16:creationId xmlns:a16="http://schemas.microsoft.com/office/drawing/2014/main" id="{9E079985-C83C-4E72-B546-FFA9D66C5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 bwMode="auto">
          <a:xfrm>
            <a:off x="457200" y="0"/>
            <a:ext cx="8262527" cy="694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570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TENÍASE</a:t>
            </a:r>
          </a:p>
        </p:txBody>
      </p:sp>
    </p:spTree>
    <p:extLst>
      <p:ext uri="{BB962C8B-B14F-4D97-AF65-F5344CB8AC3E}">
        <p14:creationId xmlns:p14="http://schemas.microsoft.com/office/powerpoint/2010/main" val="298346494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8195" name="CaixaDeTexto 4"/>
          <p:cNvSpPr txBox="1">
            <a:spLocks noChangeArrowheads="1"/>
          </p:cNvSpPr>
          <p:nvPr/>
        </p:nvSpPr>
        <p:spPr bwMode="auto">
          <a:xfrm>
            <a:off x="0" y="1341438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Verme adulto 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saginata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Verme adulto de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Taenia solium</a:t>
            </a:r>
          </a:p>
        </p:txBody>
      </p:sp>
      <p:pic>
        <p:nvPicPr>
          <p:cNvPr id="8196" name="Imagem 1" descr="taeniaso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517193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510</Words>
  <Application>Microsoft Office PowerPoint</Application>
  <PresentationFormat>Apresentação na tela (4:3)</PresentationFormat>
  <Paragraphs>152</Paragraphs>
  <Slides>42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Constantia</vt:lpstr>
      <vt:lpstr>Georgia</vt:lpstr>
      <vt:lpstr>Tahoma</vt:lpstr>
      <vt:lpstr>Times New Roman</vt:lpstr>
      <vt:lpstr>Wingdings</vt:lpstr>
      <vt:lpstr>Wingdings 2</vt:lpstr>
      <vt:lpstr>TS101674551</vt:lpstr>
      <vt:lpstr>Fluxo</vt:lpstr>
      <vt:lpstr>Revisão - Biologia Classificação e Reino Animal </vt:lpstr>
      <vt:lpstr>Apresentação do PowerPoint</vt:lpstr>
      <vt:lpstr>Apresentação do PowerPoint</vt:lpstr>
      <vt:lpstr>Sistema Digestório, Nervoso e Excretor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Sintomas</vt:lpstr>
      <vt:lpstr>Apresentação do PowerPoint</vt:lpstr>
      <vt:lpstr>Bem vindos ao mundo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2024-03-17T20:25:40Z</dcterms:modified>
  <cp:version/>
</cp:coreProperties>
</file>